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7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72" r:id="rId13"/>
    <p:sldId id="269" r:id="rId14"/>
    <p:sldId id="268" r:id="rId15"/>
    <p:sldId id="274" r:id="rId16"/>
    <p:sldId id="271" r:id="rId17"/>
    <p:sldId id="273" r:id="rId18"/>
    <p:sldId id="276" r:id="rId19"/>
    <p:sldId id="277" r:id="rId20"/>
    <p:sldId id="280" r:id="rId21"/>
    <p:sldId id="281" r:id="rId22"/>
    <p:sldId id="282" r:id="rId23"/>
    <p:sldId id="278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 autoAdjust="0"/>
  </p:normalViewPr>
  <p:slideViewPr>
    <p:cSldViewPr snapToGrid="0" snapToObjects="1">
      <p:cViewPr>
        <p:scale>
          <a:sx n="110" d="100"/>
          <a:sy n="110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4AB8-5EDF-483B-AAF3-497693C21A9D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A14A6-1D95-4F8F-AC31-160F048A0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2004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5380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8492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51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04207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2233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440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36975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7870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7757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6763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088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5214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6254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057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5156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0493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06A4BEA-C5BF-C44B-AE14-DDF24DD045B0}" type="datetimeFigureOut">
              <a:rPr lang="en-TW" smtClean="0"/>
              <a:t>12/02/2021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EF0C-6F3D-D647-85E8-872E2F4FC4C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5109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1461-859E-2A45-A8D7-86BA998FF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001" y="1447800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V</a:t>
            </a:r>
            <a:r>
              <a:rPr lang="en-US" altLang="ko-KR" sz="4800" dirty="0"/>
              <a:t>ision Transformer (</a:t>
            </a:r>
            <a:r>
              <a:rPr lang="en-US" altLang="ko-KR" sz="4800" dirty="0" err="1"/>
              <a:t>ViT</a:t>
            </a:r>
            <a:r>
              <a:rPr lang="en-US" altLang="ko-KR" sz="4800" dirty="0"/>
              <a:t>) in Depth and Comparison to CNN</a:t>
            </a:r>
            <a:endParaRPr lang="en-TW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F0AB2-2A38-8549-8F6B-9057840AE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3" y="5410200"/>
            <a:ext cx="10760817" cy="2117704"/>
          </a:xfrm>
        </p:spPr>
        <p:txBody>
          <a:bodyPr/>
          <a:lstStyle/>
          <a:p>
            <a:pPr algn="r"/>
            <a:r>
              <a:rPr lang="en-TW" dirty="0"/>
              <a:t>BRYAN WONG</a:t>
            </a:r>
          </a:p>
          <a:p>
            <a:pPr algn="r"/>
            <a:r>
              <a:rPr lang="en-TW" dirty="0"/>
              <a:t>2021.1</a:t>
            </a:r>
            <a:r>
              <a:rPr lang="en-US" dirty="0"/>
              <a:t>2.3</a:t>
            </a:r>
            <a:endParaRPr lang="en-TW" dirty="0"/>
          </a:p>
          <a:p>
            <a:pPr algn="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781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1487-2D8A-4F4C-AF1D-1BB95DC9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7392"/>
            <a:ext cx="10058400" cy="1609344"/>
          </a:xfrm>
        </p:spPr>
        <p:txBody>
          <a:bodyPr/>
          <a:lstStyle/>
          <a:p>
            <a:pPr algn="ctr"/>
            <a:r>
              <a:rPr lang="en-US" altLang="ko-KR" dirty="0"/>
              <a:t>Self Attention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E574F-8606-F84C-B6E1-F4CD2963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93" y="1385184"/>
            <a:ext cx="2597534" cy="487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D911E-EF8B-A94B-9A90-B22CC6FA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92" y="2774950"/>
            <a:ext cx="2963616" cy="975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EA3A2-CF92-F044-85AA-DA01F7CC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965" y="1506024"/>
            <a:ext cx="3616068" cy="3605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610F6-9C27-3949-9CC4-9840F2BCC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991" y="5398213"/>
            <a:ext cx="4463166" cy="10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7E9F-36F7-DD4F-BC0E-B949C98B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50" y="452718"/>
            <a:ext cx="9404723" cy="1400530"/>
          </a:xfrm>
        </p:spPr>
        <p:txBody>
          <a:bodyPr/>
          <a:lstStyle/>
          <a:p>
            <a:pPr algn="ctr"/>
            <a:r>
              <a:rPr lang="en-US" altLang="ko-KR" dirty="0"/>
              <a:t>Self Attention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52BA9-5B94-F740-A5FE-8F879D92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65" y="1663857"/>
            <a:ext cx="2601298" cy="474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C13A5-554D-C84D-B5A2-13026401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73" y="2784113"/>
            <a:ext cx="5270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DAD5-530C-E14B-9599-9D2D91F8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163" y="452718"/>
            <a:ext cx="9404723" cy="1400530"/>
          </a:xfrm>
        </p:spPr>
        <p:txBody>
          <a:bodyPr/>
          <a:lstStyle/>
          <a:p>
            <a:pPr algn="ctr"/>
            <a:r>
              <a:rPr lang="en-US" altLang="ko-KR" dirty="0"/>
              <a:t>Self Attention Head</a:t>
            </a:r>
            <a:endParaRPr lang="en-TW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E654D-625F-5748-823A-EE858831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87" y="1889739"/>
            <a:ext cx="10058400" cy="4050792"/>
          </a:xfrm>
        </p:spPr>
        <p:txBody>
          <a:bodyPr/>
          <a:lstStyle/>
          <a:p>
            <a:r>
              <a:rPr lang="en-TW" dirty="0"/>
              <a:t>W matrix: parameters that need to be learned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DBD4D-8129-F046-8F0C-ECCEF90F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70" y="2587381"/>
            <a:ext cx="7497259" cy="41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EF12-738A-FA4D-89A1-BDBD03B1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2" y="452718"/>
            <a:ext cx="9404723" cy="1400530"/>
          </a:xfrm>
        </p:spPr>
        <p:txBody>
          <a:bodyPr/>
          <a:lstStyle/>
          <a:p>
            <a:pPr algn="ctr"/>
            <a:r>
              <a:rPr lang="en-US" altLang="ko-KR" dirty="0"/>
              <a:t>Multi Headed Attention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990E2-6804-8849-80A7-5BCBC8E5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59" y="2093976"/>
            <a:ext cx="5487062" cy="37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74A1-8A65-1B4D-AF1D-0C31A00D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551" y="383654"/>
            <a:ext cx="9404723" cy="1400530"/>
          </a:xfrm>
        </p:spPr>
        <p:txBody>
          <a:bodyPr/>
          <a:lstStyle/>
          <a:p>
            <a:pPr algn="ctr"/>
            <a:r>
              <a:rPr lang="en-US" altLang="ko-KR" dirty="0"/>
              <a:t>Multi Headed Attention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E54C6-D857-C64C-ACE2-B6180566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68" y="1701477"/>
            <a:ext cx="2919740" cy="5011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D95F8-FC2E-E14B-91B2-9235D055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78" y="1940446"/>
            <a:ext cx="2413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3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3DAC3-552E-EC42-957E-9AA2C3BE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05" y="920833"/>
            <a:ext cx="8982484" cy="53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6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F672-A850-CF49-BBBA-6B8CE194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37434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R</a:t>
            </a:r>
            <a:r>
              <a:rPr lang="en-TW" dirty="0"/>
              <a:t>esidual </a:t>
            </a:r>
            <a:r>
              <a:rPr lang="en-US" altLang="ko-KR" dirty="0"/>
              <a:t>C</a:t>
            </a:r>
            <a:r>
              <a:rPr lang="en-TW" dirty="0"/>
              <a:t>onnection, </a:t>
            </a:r>
            <a:r>
              <a:rPr lang="en-US" altLang="ko-KR" dirty="0"/>
              <a:t>N</a:t>
            </a:r>
            <a:r>
              <a:rPr lang="en-TW" dirty="0"/>
              <a:t>ormalize, and </a:t>
            </a:r>
            <a:r>
              <a:rPr lang="en-US" altLang="ko-KR" dirty="0"/>
              <a:t>P</a:t>
            </a:r>
            <a:r>
              <a:rPr lang="en-TW" dirty="0"/>
              <a:t>oint </a:t>
            </a:r>
            <a:r>
              <a:rPr lang="en-US" altLang="ko-KR" dirty="0"/>
              <a:t>W</a:t>
            </a:r>
            <a:r>
              <a:rPr lang="en-TW" dirty="0"/>
              <a:t>ise </a:t>
            </a:r>
            <a:r>
              <a:rPr lang="en-US" altLang="ko-KR" dirty="0"/>
              <a:t>F</a:t>
            </a:r>
            <a:r>
              <a:rPr lang="en-TW" dirty="0"/>
              <a:t>eed </a:t>
            </a:r>
            <a:r>
              <a:rPr lang="en-US" altLang="ko-KR" dirty="0"/>
              <a:t>F</a:t>
            </a:r>
            <a:r>
              <a:rPr lang="en-TW" dirty="0"/>
              <a:t>orward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F9C6C-049F-CD40-91FA-46B0E191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979" y="2722727"/>
            <a:ext cx="3307278" cy="314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DE2CC-8C1C-3741-BA7B-7C9EFC89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81" y="2020822"/>
            <a:ext cx="2080938" cy="463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C1541-508F-8F4A-B91D-894FE483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780" y="2764281"/>
            <a:ext cx="3754439" cy="31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40AE-034C-A54A-922D-E0B4E91A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180" y="32208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</a:t>
            </a:r>
            <a:r>
              <a:rPr lang="en-TW" dirty="0"/>
              <a:t>ransformer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9D7FF-6B69-D545-807D-9581D30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70" y="1831662"/>
            <a:ext cx="7310900" cy="41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2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BAE7-BF44-EB44-A063-FA6B540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16" y="452718"/>
            <a:ext cx="9404723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err="1"/>
              <a:t>ViT</a:t>
            </a:r>
            <a:r>
              <a:rPr lang="en-US" sz="3200" dirty="0"/>
              <a:t> has more similarity between the representations obtained in shallow and deep layers compared to CNNs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599926-6241-E84F-BD77-267E221EE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443" y="5649645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1600" dirty="0"/>
              <a:t>Raghu, Maithra et al. “Do Vision Transformers</a:t>
            </a:r>
          </a:p>
          <a:p>
            <a:pPr marL="0" indent="0">
              <a:buNone/>
            </a:pPr>
            <a:r>
              <a:rPr lang="en-TW" sz="1600" dirty="0"/>
              <a:t>See Like Convolutional Neural Networks?” (2021)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099AF-0BC3-C744-8008-343D59AD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5" y="2418055"/>
            <a:ext cx="10273028" cy="26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9214A-2F95-674C-B94F-D441DE0B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7" y="1485900"/>
            <a:ext cx="6705600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1B850A-7196-9343-9AF6-591C381ECA03}"/>
              </a:ext>
            </a:extLst>
          </p:cNvPr>
          <p:cNvSpPr txBox="1"/>
          <p:nvPr/>
        </p:nvSpPr>
        <p:spPr>
          <a:xfrm>
            <a:off x="6857999" y="5683170"/>
            <a:ext cx="6302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TW" sz="1600" dirty="0"/>
              <a:t>Raghu, Maithra et al. “Do Vision Transformers</a:t>
            </a:r>
          </a:p>
          <a:p>
            <a:pPr marL="0" indent="0">
              <a:buNone/>
            </a:pPr>
            <a:r>
              <a:rPr lang="en-TW" sz="1600" dirty="0"/>
              <a:t>See Like Convolutional Neural Networks?” (2021)</a:t>
            </a:r>
          </a:p>
        </p:txBody>
      </p:sp>
    </p:spTree>
    <p:extLst>
      <p:ext uri="{BB962C8B-B14F-4D97-AF65-F5344CB8AC3E}">
        <p14:creationId xmlns:p14="http://schemas.microsoft.com/office/powerpoint/2010/main" val="45797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A9EE2-FD9B-724A-9785-3828061A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73" y="889000"/>
            <a:ext cx="8472105" cy="45610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25A0-308F-484C-88E5-5436A287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854390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1600" dirty="0"/>
              <a:t>Dosovitskiy, Alexey et al. “An Image is Worth 16 x 16 Words: </a:t>
            </a:r>
            <a:endParaRPr lang="en-US" sz="1600" dirty="0"/>
          </a:p>
          <a:p>
            <a:pPr marL="0" indent="0">
              <a:buNone/>
            </a:pPr>
            <a:r>
              <a:rPr lang="en-TW" sz="1600" dirty="0"/>
              <a:t>Transformers for Image Recognition at Scale” (2020).</a:t>
            </a:r>
          </a:p>
        </p:txBody>
      </p:sp>
    </p:spTree>
    <p:extLst>
      <p:ext uri="{BB962C8B-B14F-4D97-AF65-F5344CB8AC3E}">
        <p14:creationId xmlns:p14="http://schemas.microsoft.com/office/powerpoint/2010/main" val="200777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09A8-EC3D-9B4E-AD12-9BCB498F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1609344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Unlike CNNs, </a:t>
            </a:r>
            <a:r>
              <a:rPr lang="en-US" sz="3200" dirty="0" err="1"/>
              <a:t>ViT</a:t>
            </a:r>
            <a:r>
              <a:rPr lang="en-US" sz="3200" dirty="0"/>
              <a:t> obtains the global representation from the shallow layers, but the local representation obtained from the shallow layers is also important</a:t>
            </a:r>
            <a:br>
              <a:rPr lang="en-US" sz="3200" dirty="0"/>
            </a:br>
            <a:endParaRPr lang="en-TW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49973-EF5C-4B45-AEF0-315E7B10F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02" y="2752790"/>
            <a:ext cx="80772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B692D-7B6B-F143-A3C9-881F0A8F2C75}"/>
              </a:ext>
            </a:extLst>
          </p:cNvPr>
          <p:cNvSpPr txBox="1"/>
          <p:nvPr/>
        </p:nvSpPr>
        <p:spPr>
          <a:xfrm>
            <a:off x="6992073" y="6023205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TW" sz="1600" dirty="0"/>
              <a:t>Raghu, Maithra et al. “Do Vision Transformers</a:t>
            </a:r>
          </a:p>
          <a:p>
            <a:pPr marL="0" indent="0">
              <a:buNone/>
            </a:pPr>
            <a:r>
              <a:rPr lang="en-TW" sz="1600" dirty="0"/>
              <a:t>See Like Convolutional Neural Networks?” (2021)</a:t>
            </a:r>
          </a:p>
        </p:txBody>
      </p:sp>
    </p:spTree>
    <p:extLst>
      <p:ext uri="{BB962C8B-B14F-4D97-AF65-F5344CB8AC3E}">
        <p14:creationId xmlns:p14="http://schemas.microsoft.com/office/powerpoint/2010/main" val="58418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0825-AB1D-2246-A72F-6636B2D1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21" y="340969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L</a:t>
            </a:r>
            <a:r>
              <a:rPr lang="en-TW" dirty="0"/>
              <a:t>ess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B9370-6293-4F58-B172-74CEF6F29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913" y="4974153"/>
            <a:ext cx="11019087" cy="419548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en-US" dirty="0"/>
              <a:t>Transformers lack some of the inductive biases inherent to CNNs, such as translation equivariance and locality, and therefore do not generalize well when trained on insufficient amounts of data”</a:t>
            </a:r>
          </a:p>
          <a:p>
            <a:pPr marL="0" indent="0">
              <a:buNone/>
            </a:pPr>
            <a:r>
              <a:rPr lang="en-US" sz="1600" dirty="0"/>
              <a:t>										</a:t>
            </a:r>
            <a:r>
              <a:rPr lang="en-TW" sz="1600" dirty="0"/>
              <a:t>Dosovitskiy, Alexey et al. “An Image is Worth 16 x 16</a:t>
            </a:r>
            <a:r>
              <a:rPr lang="en-US" sz="1600" dirty="0"/>
              <a:t> 		</a:t>
            </a:r>
            <a:r>
              <a:rPr lang="en-TW" sz="1600" dirty="0"/>
              <a:t> </a:t>
            </a:r>
            <a:r>
              <a:rPr lang="en-US" sz="1600" dirty="0"/>
              <a:t>										</a:t>
            </a:r>
            <a:r>
              <a:rPr lang="en-TW" sz="1600" dirty="0"/>
              <a:t>Words: Transformers for Image Recognition at</a:t>
            </a:r>
            <a:r>
              <a:rPr lang="en-US" sz="1600" dirty="0"/>
              <a:t> </a:t>
            </a:r>
            <a:r>
              <a:rPr lang="en-TW" sz="1600" dirty="0"/>
              <a:t>Scale”</a:t>
            </a:r>
            <a:r>
              <a:rPr lang="en-US" sz="1600" dirty="0"/>
              <a:t> </a:t>
            </a:r>
            <a:r>
              <a:rPr lang="en-TW" sz="1600" dirty="0"/>
              <a:t>(2020).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6CA55-CE36-FA42-A2AF-593A21C2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8" y="1274605"/>
            <a:ext cx="6263129" cy="2736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FC4277-D544-F04A-9793-B10D45EBE53D}"/>
              </a:ext>
            </a:extLst>
          </p:cNvPr>
          <p:cNvSpPr txBox="1"/>
          <p:nvPr/>
        </p:nvSpPr>
        <p:spPr>
          <a:xfrm>
            <a:off x="7149021" y="4114309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TW" sz="1600" dirty="0"/>
              <a:t>Raghu, Maithra et al. “Do Vision Transformers</a:t>
            </a:r>
          </a:p>
          <a:p>
            <a:pPr marL="0" indent="0">
              <a:buNone/>
            </a:pPr>
            <a:r>
              <a:rPr lang="en-TW" sz="1600" dirty="0"/>
              <a:t>See Like Convolutional Neural Networks?” (2021)</a:t>
            </a:r>
          </a:p>
        </p:txBody>
      </p:sp>
    </p:spTree>
    <p:extLst>
      <p:ext uri="{BB962C8B-B14F-4D97-AF65-F5344CB8AC3E}">
        <p14:creationId xmlns:p14="http://schemas.microsoft.com/office/powerpoint/2010/main" val="116075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4838-0798-514C-A6A5-05E39A93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840" y="406619"/>
            <a:ext cx="9404723" cy="140053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ViT</a:t>
            </a:r>
            <a:r>
              <a:rPr lang="en-US" sz="3200" dirty="0"/>
              <a:t> can learn high-quality intermediate representations with large amounts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6B9BB-418A-BD48-A9CD-87866C44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89" y="1958211"/>
            <a:ext cx="8577725" cy="3422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CA8CA-3F02-214F-AD69-D44B099377B7}"/>
              </a:ext>
            </a:extLst>
          </p:cNvPr>
          <p:cNvSpPr txBox="1"/>
          <p:nvPr/>
        </p:nvSpPr>
        <p:spPr>
          <a:xfrm>
            <a:off x="6990713" y="5993895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TW" sz="1600" dirty="0"/>
              <a:t>Raghu, Maithra et al. “Do Vision Transformers</a:t>
            </a:r>
          </a:p>
          <a:p>
            <a:pPr marL="0" indent="0">
              <a:buNone/>
            </a:pPr>
            <a:r>
              <a:rPr lang="en-TW" sz="1600" dirty="0"/>
              <a:t>See Like Convolutional Neural Networks?” (2021)</a:t>
            </a:r>
          </a:p>
        </p:txBody>
      </p:sp>
    </p:spTree>
    <p:extLst>
      <p:ext uri="{BB962C8B-B14F-4D97-AF65-F5344CB8AC3E}">
        <p14:creationId xmlns:p14="http://schemas.microsoft.com/office/powerpoint/2010/main" val="199586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2F04-DDF3-9F47-9833-61007269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59" y="45271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V</a:t>
            </a:r>
            <a:r>
              <a:rPr lang="en-US" altLang="ko-KR" dirty="0" err="1"/>
              <a:t>i</a:t>
            </a:r>
            <a:r>
              <a:rPr lang="en-US" dirty="0" err="1"/>
              <a:t>T</a:t>
            </a:r>
            <a:r>
              <a:rPr lang="en-US" dirty="0"/>
              <a:t> vs </a:t>
            </a:r>
            <a:r>
              <a:rPr lang="en-US" altLang="ko-KR" dirty="0"/>
              <a:t>CNN</a:t>
            </a:r>
            <a:r>
              <a:rPr lang="en-US" dirty="0"/>
              <a:t> in </a:t>
            </a:r>
            <a:r>
              <a:rPr lang="en-US" altLang="ko-KR" dirty="0"/>
              <a:t>M</a:t>
            </a:r>
            <a:r>
              <a:rPr lang="en-US" dirty="0"/>
              <a:t>edical </a:t>
            </a:r>
            <a:r>
              <a:rPr lang="en-US" altLang="ko-KR" dirty="0"/>
              <a:t>I</a:t>
            </a:r>
            <a:r>
              <a:rPr lang="en-US" dirty="0"/>
              <a:t>mages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25D-51CC-654E-AEEC-DAA825966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562709" cy="42519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TW" dirty="0"/>
              <a:t>Vision Transformers (ViT) require very large datasets to outperform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TW" dirty="0"/>
              <a:t>CNN outperform ViT when trained from scratch (randomly initialized)</a:t>
            </a:r>
            <a:r>
              <a:rPr lang="en-US" dirty="0"/>
              <a:t> given same amount of </a:t>
            </a:r>
            <a:r>
              <a:rPr lang="en-US" altLang="ko-KR" dirty="0"/>
              <a:t>data</a:t>
            </a:r>
            <a:endParaRPr lang="en-TW" dirty="0"/>
          </a:p>
          <a:p>
            <a:pPr>
              <a:buFont typeface="Arial" panose="020B0604020202020204" pitchFamily="34" charset="0"/>
              <a:buChar char="•"/>
            </a:pPr>
            <a:r>
              <a:rPr lang="en-TW" dirty="0"/>
              <a:t>Both CNN and ViT benefit significantly from ImageNet initialization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TW" dirty="0"/>
              <a:t>When self-supervised + finetuning, ViT can outperform CNN</a:t>
            </a:r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r>
              <a:rPr lang="en-TW" dirty="0"/>
              <a:t>					</a:t>
            </a:r>
            <a:r>
              <a:rPr lang="en-US" dirty="0"/>
              <a:t>					</a:t>
            </a:r>
            <a:r>
              <a:rPr lang="en-TW" sz="1600" dirty="0"/>
              <a:t>Matsoukas, Christos et al. “Is It Time to Replace CNNs with </a:t>
            </a:r>
            <a:r>
              <a:rPr lang="en-US" sz="1600" dirty="0"/>
              <a:t>										</a:t>
            </a:r>
            <a:r>
              <a:rPr lang="en-TW" sz="1600" dirty="0"/>
              <a:t>Transformers for Medical Images. “(2021)</a:t>
            </a:r>
          </a:p>
        </p:txBody>
      </p:sp>
    </p:spTree>
    <p:extLst>
      <p:ext uri="{BB962C8B-B14F-4D97-AF65-F5344CB8AC3E}">
        <p14:creationId xmlns:p14="http://schemas.microsoft.com/office/powerpoint/2010/main" val="62809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2E58-246A-1F44-B61D-5119C25E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3" y="45271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V</a:t>
            </a:r>
            <a:r>
              <a:rPr lang="en-US" altLang="ko-KR" dirty="0" err="1"/>
              <a:t>iT</a:t>
            </a:r>
            <a:r>
              <a:rPr lang="en-TW" dirty="0"/>
              <a:t> </a:t>
            </a:r>
            <a:r>
              <a:rPr lang="en-US" altLang="ko-KR" dirty="0"/>
              <a:t>B</a:t>
            </a:r>
            <a:r>
              <a:rPr lang="en-TW" dirty="0"/>
              <a:t>ase 16 vs </a:t>
            </a:r>
            <a:r>
              <a:rPr lang="en-US" altLang="ko-KR" dirty="0"/>
              <a:t>D</a:t>
            </a:r>
            <a:r>
              <a:rPr lang="en-TW" dirty="0"/>
              <a:t>ensenet201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7992-A319-6E41-9FD1-ED72692B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335" y="2192970"/>
            <a:ext cx="10058400" cy="4050792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altLang="ko-KR" sz="2000" dirty="0"/>
              <a:t>Dataset:3000 images:</a:t>
            </a:r>
          </a:p>
          <a:p>
            <a:pPr marL="0" lvl="1" indent="0">
              <a:buNone/>
            </a:pPr>
            <a:r>
              <a:rPr lang="en-US" altLang="ko-KR" sz="2000" dirty="0"/>
              <a:t>     (85% train, 15% valid)1000 Dysplasia, (85% train, 15% valid) 1000 Malignant,</a:t>
            </a:r>
          </a:p>
          <a:p>
            <a:pPr marL="0" lvl="1" indent="0">
              <a:buNone/>
            </a:pPr>
            <a:r>
              <a:rPr lang="en-US" altLang="ko-KR" sz="2000" dirty="0"/>
              <a:t>     (85%train, 15% valid) 1000 Normal</a:t>
            </a:r>
          </a:p>
          <a:p>
            <a:pPr marL="342900" lvl="1" indent="-342900"/>
            <a:r>
              <a:rPr lang="en-US" altLang="ko-KR" sz="2000" dirty="0"/>
              <a:t>Image augmentations: </a:t>
            </a:r>
            <a:r>
              <a:rPr lang="en-US" sz="2000" dirty="0"/>
              <a:t>Resize((IMG_SIZE, IMG_SIZE))</a:t>
            </a:r>
            <a:r>
              <a:rPr lang="en-US" altLang="ko-KR" sz="2000" dirty="0"/>
              <a:t>, Random Horizontal Flip(p=0.3), </a:t>
            </a:r>
            <a:r>
              <a:rPr lang="en-US" sz="2000" dirty="0" err="1"/>
              <a:t>RandomVerticalFlip</a:t>
            </a:r>
            <a:r>
              <a:rPr lang="en-US" sz="2000" dirty="0"/>
              <a:t>(p=0.3)</a:t>
            </a:r>
            <a:r>
              <a:rPr lang="en-US" altLang="ko-KR" sz="2000" dirty="0"/>
              <a:t>, </a:t>
            </a:r>
            <a:r>
              <a:rPr lang="en-US" sz="2000" dirty="0" err="1"/>
              <a:t>RandomResizedCrop</a:t>
            </a:r>
            <a:r>
              <a:rPr lang="en-US" sz="2000" dirty="0"/>
              <a:t>(IMG_SIZE)</a:t>
            </a:r>
            <a:r>
              <a:rPr lang="en-US" altLang="ko-KR" sz="2000" dirty="0"/>
              <a:t>, Normalize to </a:t>
            </a:r>
            <a:r>
              <a:rPr lang="en-US" altLang="ko-KR" sz="2000" dirty="0" err="1"/>
              <a:t>Imagenet</a:t>
            </a:r>
            <a:r>
              <a:rPr lang="en-US" altLang="ko-KR" sz="2000" dirty="0"/>
              <a:t> mean and std</a:t>
            </a:r>
            <a:endParaRPr lang="en-TW" dirty="0"/>
          </a:p>
          <a:p>
            <a:r>
              <a:rPr lang="en-TW" dirty="0"/>
              <a:t>  Hyperparameters:</a:t>
            </a:r>
          </a:p>
          <a:p>
            <a:pPr marL="0" indent="0">
              <a:buNone/>
            </a:pPr>
            <a:r>
              <a:rPr lang="en-US" altLang="ko-KR" dirty="0"/>
              <a:t>     Batch size: 8</a:t>
            </a:r>
          </a:p>
          <a:p>
            <a:pPr marL="0" indent="0">
              <a:buNone/>
            </a:pPr>
            <a:r>
              <a:rPr lang="en-US" altLang="ko-KR" dirty="0"/>
              <a:t>     Optimizer: SGD – learning rate:2e-05 and momentum:0.9</a:t>
            </a:r>
          </a:p>
          <a:p>
            <a:pPr marL="0" indent="0">
              <a:buNone/>
            </a:pPr>
            <a:r>
              <a:rPr lang="en-US" altLang="ko-KR" dirty="0"/>
              <a:t>     Epochs: 30 | Early Stopping – Patience 3 epochs</a:t>
            </a:r>
          </a:p>
          <a:p>
            <a:pPr marL="0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8060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AF3E-1933-7846-B8EE-A3ABBFF7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53" y="40015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V</a:t>
            </a:r>
            <a:r>
              <a:rPr lang="en-TW" dirty="0"/>
              <a:t>i</a:t>
            </a:r>
            <a:r>
              <a:rPr lang="en-US" altLang="ko-KR" dirty="0"/>
              <a:t>T</a:t>
            </a:r>
            <a:r>
              <a:rPr lang="en-TW" dirty="0"/>
              <a:t> </a:t>
            </a:r>
            <a:r>
              <a:rPr lang="en-US" altLang="ko-KR" dirty="0"/>
              <a:t>B</a:t>
            </a:r>
            <a:r>
              <a:rPr lang="en-TW" dirty="0"/>
              <a:t>ase 16 vs </a:t>
            </a:r>
            <a:r>
              <a:rPr lang="en-US" altLang="ko-KR" dirty="0"/>
              <a:t>D</a:t>
            </a:r>
            <a:r>
              <a:rPr lang="en-TW" dirty="0"/>
              <a:t>ensenet201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4E09-AAFE-1040-98E0-319725B7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944" y="1800681"/>
            <a:ext cx="10058400" cy="5157468"/>
          </a:xfrm>
        </p:spPr>
        <p:txBody>
          <a:bodyPr/>
          <a:lstStyle/>
          <a:p>
            <a:pPr marL="0" indent="0">
              <a:buNone/>
            </a:pPr>
            <a:r>
              <a:rPr lang="en-TW" dirty="0"/>
              <a:t>Densenet201 pretrained on Imagenet-1k	</a:t>
            </a:r>
            <a:r>
              <a:rPr lang="en-US" dirty="0"/>
              <a:t>	</a:t>
            </a:r>
            <a:r>
              <a:rPr lang="en-TW" dirty="0"/>
              <a:t>ViT base 16 pretrained on </a:t>
            </a:r>
            <a:endParaRPr lang="en-US" dirty="0"/>
          </a:p>
          <a:p>
            <a:pPr marL="0" indent="0">
              <a:buNone/>
            </a:pPr>
            <a:r>
              <a:rPr lang="en-TW" dirty="0"/>
              <a:t>(1 million images, 1k classes)	 </a:t>
            </a:r>
            <a:r>
              <a:rPr lang="en-US" dirty="0"/>
              <a:t>				</a:t>
            </a:r>
            <a:r>
              <a:rPr lang="en-TW" dirty="0"/>
              <a:t>Ima</a:t>
            </a:r>
            <a:r>
              <a:rPr lang="en-US" altLang="ko-KR" dirty="0"/>
              <a:t>genet-21k (14 million images, 													21k classes)</a:t>
            </a:r>
            <a:r>
              <a:rPr lang="en-TW" dirty="0"/>
              <a:t>	</a:t>
            </a:r>
            <a:endParaRPr lang="en-US" dirty="0"/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r>
              <a:rPr lang="en-TW" dirty="0"/>
              <a:t>Tested on another 3000 images			</a:t>
            </a:r>
            <a:r>
              <a:rPr lang="en-US" dirty="0"/>
              <a:t>	</a:t>
            </a:r>
            <a:r>
              <a:rPr lang="en-TW" dirty="0"/>
              <a:t>Tested on another 3000 images</a:t>
            </a:r>
          </a:p>
          <a:p>
            <a:pPr marL="0" indent="0">
              <a:buNone/>
            </a:pPr>
            <a:r>
              <a:rPr lang="en-TW" dirty="0"/>
              <a:t>(Accuracy: 8</a:t>
            </a:r>
            <a:r>
              <a:rPr lang="en-US" dirty="0"/>
              <a:t>2</a:t>
            </a:r>
            <a:r>
              <a:rPr lang="en-TW" dirty="0"/>
              <a:t>.</a:t>
            </a:r>
            <a:r>
              <a:rPr lang="en-US" dirty="0"/>
              <a:t>47</a:t>
            </a:r>
            <a:r>
              <a:rPr lang="en-TW" dirty="0"/>
              <a:t>%) </a:t>
            </a:r>
            <a:r>
              <a:rPr lang="en-US" dirty="0"/>
              <a:t>							</a:t>
            </a:r>
            <a:r>
              <a:rPr lang="en-TW" dirty="0"/>
              <a:t>(Accuracy: 9</a:t>
            </a:r>
            <a:r>
              <a:rPr lang="en-US" dirty="0"/>
              <a:t>4.06</a:t>
            </a:r>
            <a:r>
              <a:rPr lang="en-US" altLang="ko-KR" dirty="0"/>
              <a:t>%)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TW" dirty="0"/>
              <a:t>		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1B7E-D8CC-4820-88E1-B283C3AD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23" y="4574948"/>
            <a:ext cx="3812650" cy="1798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DFC13-88AE-4CAA-A0D2-E3819B43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37" y="4574948"/>
            <a:ext cx="3812650" cy="1798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D9596-5010-4788-B0DC-0C1146A23D58}"/>
              </a:ext>
            </a:extLst>
          </p:cNvPr>
          <p:cNvSpPr txBox="1"/>
          <p:nvPr/>
        </p:nvSpPr>
        <p:spPr>
          <a:xfrm>
            <a:off x="5050971" y="5016345"/>
            <a:ext cx="11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75.5%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87D0E-C6EA-4E14-9451-883585E19F88}"/>
              </a:ext>
            </a:extLst>
          </p:cNvPr>
          <p:cNvSpPr txBox="1"/>
          <p:nvPr/>
        </p:nvSpPr>
        <p:spPr>
          <a:xfrm>
            <a:off x="5050971" y="5474158"/>
            <a:ext cx="8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78.1%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93F005-5C49-4507-A537-B151BB41E4F6}"/>
              </a:ext>
            </a:extLst>
          </p:cNvPr>
          <p:cNvSpPr txBox="1"/>
          <p:nvPr/>
        </p:nvSpPr>
        <p:spPr>
          <a:xfrm>
            <a:off x="5065437" y="5931971"/>
            <a:ext cx="81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93.8%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E25B0-EA83-4DD6-AEB5-E626044F4C3D}"/>
              </a:ext>
            </a:extLst>
          </p:cNvPr>
          <p:cNvSpPr txBox="1"/>
          <p:nvPr/>
        </p:nvSpPr>
        <p:spPr>
          <a:xfrm>
            <a:off x="10677144" y="5016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88.7%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40E87-D2F4-41B1-A30F-D8C86A730ACC}"/>
              </a:ext>
            </a:extLst>
          </p:cNvPr>
          <p:cNvSpPr txBox="1"/>
          <p:nvPr/>
        </p:nvSpPr>
        <p:spPr>
          <a:xfrm>
            <a:off x="10685848" y="5474158"/>
            <a:ext cx="10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95.3%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46165-73CF-4398-8FAC-A2AA36073248}"/>
              </a:ext>
            </a:extLst>
          </p:cNvPr>
          <p:cNvSpPr txBox="1"/>
          <p:nvPr/>
        </p:nvSpPr>
        <p:spPr>
          <a:xfrm>
            <a:off x="10685848" y="6004036"/>
            <a:ext cx="9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98.2%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5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34DB6-8543-3C41-83AF-ECABD2EB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83" y="1771519"/>
            <a:ext cx="5666876" cy="30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36C1B-88DF-AA48-A6D9-9722DFB4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573" y="0"/>
            <a:ext cx="4120427" cy="2182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3C379-D787-7C42-A99D-423DE49F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30" y="2354014"/>
            <a:ext cx="8208965" cy="4081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9CE6A-26BD-7A40-8A63-0B53E926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035" y="2557177"/>
            <a:ext cx="2103408" cy="33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3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8048-8E8C-844E-B698-C133009D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46" y="0"/>
            <a:ext cx="4066153" cy="21858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96A754-A3D5-8A40-9D81-C829503A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56" y="2369223"/>
            <a:ext cx="10058400" cy="4050792"/>
          </a:xfrm>
        </p:spPr>
        <p:txBody>
          <a:bodyPr>
            <a:normAutofit/>
          </a:bodyPr>
          <a:lstStyle/>
          <a:p>
            <a:r>
              <a:rPr lang="en-TW" sz="1800" dirty="0"/>
              <a:t>Classification token: token used for classification (BERT [CLS] token)</a:t>
            </a:r>
          </a:p>
          <a:p>
            <a:r>
              <a:rPr lang="en-TW" sz="1800" dirty="0"/>
              <a:t>Positional Embedding (PE): location information of patch</a:t>
            </a:r>
          </a:p>
          <a:p>
            <a:r>
              <a:rPr lang="en-TW" sz="1800" dirty="0"/>
              <a:t>Classification token and positional embedding are decided through learning</a:t>
            </a:r>
          </a:p>
          <a:p>
            <a:r>
              <a:rPr lang="en-TW" sz="1800" dirty="0"/>
              <a:t>(Classification token, patch embedding) + positional embedding = Transformer Encoder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43D45-45DF-8C4E-BB2D-605D5BCC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78" y="4326463"/>
            <a:ext cx="8116444" cy="2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E32D3-037B-494F-B419-FE79401C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26" y="2086684"/>
            <a:ext cx="10058400" cy="4050792"/>
          </a:xfrm>
        </p:spPr>
        <p:txBody>
          <a:bodyPr/>
          <a:lstStyle/>
          <a:p>
            <a:r>
              <a:rPr lang="en-TW" dirty="0"/>
              <a:t>“Vanilla” Transformer Encoder  vs “ViT”  Transformer  Encoder</a:t>
            </a:r>
          </a:p>
          <a:p>
            <a:r>
              <a:rPr lang="en-TW" dirty="0"/>
              <a:t>The location of layer normalization plays an important role in Transformer learning (Wang et al.2019)</a:t>
            </a:r>
          </a:p>
          <a:p>
            <a:r>
              <a:rPr lang="en-TW" dirty="0"/>
              <a:t>VIT applies a modified Transformer Encoder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lvl="8"/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F3F44-F93A-5C4E-9C60-DD2FD9C8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46" y="0"/>
            <a:ext cx="4119154" cy="215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B5AF1-9316-D246-BBF8-EC51BC2A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74" y="3866606"/>
            <a:ext cx="8403771" cy="27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6E90D-D7EA-FB4B-9542-8168EE3F6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Transformer Encoder: Layer Normalization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8CF629-FBAE-2548-96A6-8F9D912D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98" y="0"/>
            <a:ext cx="4188303" cy="2273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1AE159-3CD2-6E4E-A974-D1FAB370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668" y="3002517"/>
            <a:ext cx="2770207" cy="2517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41CD6-CB8D-CC45-A832-7D464EC2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85" y="2771508"/>
            <a:ext cx="6682451" cy="31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4F0F1-C259-F24D-B451-041D2651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Self Attention</a:t>
            </a:r>
            <a:endParaRPr lang="en-TW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0A33C0-8493-534B-B9C7-321F90D5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240" y="1747056"/>
            <a:ext cx="10058400" cy="4050792"/>
          </a:xfrm>
        </p:spPr>
        <p:txBody>
          <a:bodyPr/>
          <a:lstStyle/>
          <a:p>
            <a:r>
              <a:rPr lang="en-TW" dirty="0"/>
              <a:t>Wq, Wk, Wv (3 linear in picture): </a:t>
            </a:r>
          </a:p>
          <a:p>
            <a:pPr marL="0" indent="0">
              <a:buNone/>
            </a:pPr>
            <a:r>
              <a:rPr lang="en-TW" dirty="0"/>
              <a:t>parameters that need to be learned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6E390-B80B-014E-879A-43C88119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5" y="1747056"/>
            <a:ext cx="3275185" cy="4804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3CE73-78C5-9F43-8478-700A13BD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90" y="2786903"/>
            <a:ext cx="2889514" cy="27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7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00D1-CA9F-5B4A-A04A-D83FC025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76" y="0"/>
            <a:ext cx="10058400" cy="1609344"/>
          </a:xfrm>
        </p:spPr>
        <p:txBody>
          <a:bodyPr/>
          <a:lstStyle/>
          <a:p>
            <a:pPr algn="ctr"/>
            <a:r>
              <a:rPr lang="en-US" altLang="ko-KR" dirty="0"/>
              <a:t>Self Attention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3D18-1485-D44D-BE7F-F90B453699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65675" y="1234942"/>
            <a:ext cx="3282233" cy="505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F111D-A4DE-9B47-B9C2-6D30ACB0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97" y="1516845"/>
            <a:ext cx="4308898" cy="227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68AE7-0B86-C04A-ACB0-F50FA5C67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61" y="3969040"/>
            <a:ext cx="2667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B005-ABA8-504D-A582-2AFF07C5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pPr algn="ctr"/>
            <a:r>
              <a:rPr lang="en-US" altLang="ko-KR" dirty="0"/>
              <a:t>Self Attention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2F824-CCD6-0A4A-97E0-3053C6C6FCE9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1205697" y="1328400"/>
            <a:ext cx="2782829" cy="4811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8E9BA-8347-344A-A029-BE00EA12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58" y="2092445"/>
            <a:ext cx="4085968" cy="29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8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22171</TotalTime>
  <Words>748</Words>
  <Application>Microsoft Office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Century Gothic</vt:lpstr>
      <vt:lpstr>Wingdings 3</vt:lpstr>
      <vt:lpstr>Ion</vt:lpstr>
      <vt:lpstr>Vision Transformer (ViT) in Depth and Comparison to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Attention</vt:lpstr>
      <vt:lpstr>Self Attention</vt:lpstr>
      <vt:lpstr>Self Attention</vt:lpstr>
      <vt:lpstr>Self Attention</vt:lpstr>
      <vt:lpstr>Self Attention</vt:lpstr>
      <vt:lpstr>Self Attention Head</vt:lpstr>
      <vt:lpstr>Multi Headed Attention</vt:lpstr>
      <vt:lpstr>Multi Headed Attention</vt:lpstr>
      <vt:lpstr>PowerPoint Presentation</vt:lpstr>
      <vt:lpstr>Residual Connection, Normalize, and Point Wise Feed Forward</vt:lpstr>
      <vt:lpstr>Transformer output</vt:lpstr>
      <vt:lpstr>ViT has more similarity between the representations obtained in shallow and deep layers compared to CNNs</vt:lpstr>
      <vt:lpstr>PowerPoint Presentation</vt:lpstr>
      <vt:lpstr>Unlike CNNs, ViT obtains the global representation from the shallow layers, but the local representation obtained from the shallow layers is also important </vt:lpstr>
      <vt:lpstr>Less training data</vt:lpstr>
      <vt:lpstr>ViT can learn high-quality intermediate representations with large amounts of data</vt:lpstr>
      <vt:lpstr>ViT vs CNN in Medical Images</vt:lpstr>
      <vt:lpstr>ViT Base 16 vs Densenet201</vt:lpstr>
      <vt:lpstr>ViT Base 16 vs Densenet201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 (ViT) in depth  and comparison to densenet201</dc:title>
  <dc:creator>Bryan Wong</dc:creator>
  <cp:lastModifiedBy>kirc</cp:lastModifiedBy>
  <cp:revision>39</cp:revision>
  <dcterms:created xsi:type="dcterms:W3CDTF">2021-11-12T13:21:14Z</dcterms:created>
  <dcterms:modified xsi:type="dcterms:W3CDTF">2021-12-03T01:33:32Z</dcterms:modified>
</cp:coreProperties>
</file>